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23"/>
  </p:notesMasterIdLst>
  <p:sldIdLst>
    <p:sldId id="256" r:id="rId2"/>
    <p:sldId id="278" r:id="rId3"/>
    <p:sldId id="279" r:id="rId4"/>
    <p:sldId id="309" r:id="rId5"/>
    <p:sldId id="310" r:id="rId6"/>
    <p:sldId id="311" r:id="rId7"/>
    <p:sldId id="312" r:id="rId8"/>
    <p:sldId id="313" r:id="rId9"/>
    <p:sldId id="259" r:id="rId10"/>
    <p:sldId id="268" r:id="rId11"/>
    <p:sldId id="277" r:id="rId12"/>
    <p:sldId id="307" r:id="rId13"/>
    <p:sldId id="308" r:id="rId14"/>
    <p:sldId id="314" r:id="rId15"/>
    <p:sldId id="316" r:id="rId16"/>
    <p:sldId id="315" r:id="rId17"/>
    <p:sldId id="318" r:id="rId18"/>
    <p:sldId id="319" r:id="rId19"/>
    <p:sldId id="320" r:id="rId20"/>
    <p:sldId id="321" r:id="rId21"/>
    <p:sldId id="322" r:id="rId22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000000"/>
          </p15:clr>
        </p15:guide>
        <p15:guide id="2" pos="4096">
          <p15:clr>
            <a:srgbClr val="000000"/>
          </p15:clr>
        </p15:guide>
        <p15:guide id="3" pos="4143">
          <p15:clr>
            <a:srgbClr val="9AA0A6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6" roundtripDataSignature="AMtx7miYpFVxBLHZJQ0V0vKWytIqkIzn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03898"/>
    <a:srgbClr val="171A1A"/>
    <a:srgbClr val="181015"/>
    <a:srgbClr val="101C27"/>
    <a:srgbClr val="FFFFFB"/>
    <a:srgbClr val="B986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83" d="100"/>
          <a:sy n="83" d="100"/>
        </p:scale>
        <p:origin x="1120" y="200"/>
      </p:cViewPr>
      <p:guideLst>
        <p:guide orient="horz" pos="3072"/>
        <p:guide pos="4096"/>
        <p:guide pos="4143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46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48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18bc06c782_0_2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g218bc06c782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15037477c3_0_39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215037477c3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2346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2909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64768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06433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34405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326994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33299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3936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56873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8058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89796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39292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77085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09566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0598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6626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3151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610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15037477c3_0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g215037477c3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gnite_Content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72" userDrawn="1">
          <p15:clr>
            <a:srgbClr val="FBAE40"/>
          </p15:clr>
        </p15:guide>
        <p15:guide id="2" pos="40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gnite_Content" preserve="1" userDrawn="1">
  <p:cSld name="1_Ignite_Content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6;g215037477c3_0_96">
            <a:extLst>
              <a:ext uri="{FF2B5EF4-FFF2-40B4-BE49-F238E27FC236}">
                <a16:creationId xmlns:a16="http://schemas.microsoft.com/office/drawing/2014/main" id="{B230613A-81A3-7FC7-D0EC-BA61AEAFC4DE}"/>
              </a:ext>
            </a:extLst>
          </p:cNvPr>
          <p:cNvSpPr txBox="1"/>
          <p:nvPr userDrawn="1"/>
        </p:nvSpPr>
        <p:spPr>
          <a:xfrm rot="16200000">
            <a:off x="11193142" y="7097355"/>
            <a:ext cx="3309900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Créditos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imagem</a:t>
            </a:r>
            <a:endParaRPr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Google Shape;32;p10">
            <a:extLst>
              <a:ext uri="{FF2B5EF4-FFF2-40B4-BE49-F238E27FC236}">
                <a16:creationId xmlns:a16="http://schemas.microsoft.com/office/drawing/2014/main" id="{1B9D6B21-3E68-E940-CBFD-F125C96E64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5400">
                <a:solidFill>
                  <a:srgbClr val="FFC000"/>
                </a:solidFill>
                <a:latin typeface="Archer Semibold" pitchFamily="50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57243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squema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96;g215037477c3_0_96">
            <a:extLst>
              <a:ext uri="{FF2B5EF4-FFF2-40B4-BE49-F238E27FC236}">
                <a16:creationId xmlns:a16="http://schemas.microsoft.com/office/drawing/2014/main" id="{9E078FE7-F213-E358-AB83-D87E593039C8}"/>
              </a:ext>
            </a:extLst>
          </p:cNvPr>
          <p:cNvSpPr txBox="1"/>
          <p:nvPr userDrawn="1"/>
        </p:nvSpPr>
        <p:spPr>
          <a:xfrm rot="16200000">
            <a:off x="11193142" y="7097355"/>
            <a:ext cx="3309900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Créditos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imagem</a:t>
            </a:r>
            <a:endParaRPr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5187F0E-C368-E105-2801-E5C04A2001CB}"/>
              </a:ext>
            </a:extLst>
          </p:cNvPr>
          <p:cNvSpPr txBox="1"/>
          <p:nvPr userDrawn="1"/>
        </p:nvSpPr>
        <p:spPr>
          <a:xfrm>
            <a:off x="3505885" y="7911127"/>
            <a:ext cx="59930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noProof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Legenda</a:t>
            </a:r>
          </a:p>
          <a:p>
            <a:pPr algn="ctr"/>
            <a:r>
              <a:rPr lang="en-GB" sz="2000" noProof="0">
                <a:solidFill>
                  <a:srgbClr val="FFFFFF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  <a:cs typeface="Montserrat"/>
                <a:sym typeface="Montserrat"/>
              </a:rPr>
              <a:t>Legenda (detalhe)</a:t>
            </a:r>
          </a:p>
        </p:txBody>
      </p:sp>
    </p:spTree>
    <p:extLst>
      <p:ext uri="{BB962C8B-B14F-4D97-AF65-F5344CB8AC3E}">
        <p14:creationId xmlns:p14="http://schemas.microsoft.com/office/powerpoint/2010/main" val="3167729892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5400">
                <a:solidFill>
                  <a:srgbClr val="FFC000"/>
                </a:solidFill>
                <a:latin typeface="Archer Semibold" pitchFamily="50" charset="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9pPr>
          </a:lstStyle>
          <a:p>
            <a:endParaRPr lang="en-GB" noProof="0"/>
          </a:p>
        </p:txBody>
      </p:sp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 sz="360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914400" lvl="1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1350"/>
              <a:buChar char="•"/>
              <a:defRPr/>
            </a:lvl9pPr>
          </a:lstStyle>
          <a:p>
            <a:endParaRPr lang="en-GB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 lang="en-GB" noProof="0"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marR="0" lvl="0" indent="-40957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40957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40957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40957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40957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0957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957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957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957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ts val="2850"/>
              <a:buFont typeface="Helvetica Neue Light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 lang="en-GB" noProof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6" r:id="rId3"/>
    <p:sldLayoutId id="2147483655" r:id="rId4"/>
  </p:sldLayoutIdLst>
  <p:transition spd="slow">
    <p:fad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5400" b="0" i="0" u="none" strike="noStrike" cap="none">
          <a:solidFill>
            <a:srgbClr val="FFC000"/>
          </a:solidFill>
          <a:latin typeface="Archer Semibold" pitchFamily="50" charset="0"/>
          <a:ea typeface="Archer Semibold" pitchFamily="50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C1C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18bc06c782_0_273"/>
          <p:cNvSpPr/>
          <p:nvPr/>
        </p:nvSpPr>
        <p:spPr>
          <a:xfrm>
            <a:off x="851802" y="5395788"/>
            <a:ext cx="83139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80807F"/>
              </a:buClr>
              <a:buSzPts val="2000"/>
              <a:buFont typeface="Calibri"/>
              <a:buNone/>
            </a:pPr>
            <a:r>
              <a:rPr lang="pt-PT" sz="2000" dirty="0">
                <a:solidFill>
                  <a:srgbClr val="80807F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Instituto de Astrofísica e Ciências do Espaço (IA)</a:t>
            </a:r>
          </a:p>
          <a:p>
            <a:pPr>
              <a:lnSpc>
                <a:spcPct val="115000"/>
              </a:lnSpc>
              <a:buClr>
                <a:srgbClr val="80807F"/>
              </a:buClr>
              <a:buSzPts val="2000"/>
            </a:pPr>
            <a:r>
              <a:rPr lang="pt-PT" sz="2000" dirty="0">
                <a:solidFill>
                  <a:srgbClr val="80807F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Faculdade de Ciências da Universidade de Lisboa (Ciências </a:t>
            </a:r>
            <a:r>
              <a:rPr lang="pt-PT" sz="2000" dirty="0" err="1">
                <a:solidFill>
                  <a:srgbClr val="80807F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ULisboa</a:t>
            </a:r>
            <a:r>
              <a:rPr lang="pt-PT" sz="2000" dirty="0">
                <a:solidFill>
                  <a:srgbClr val="80807F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)</a:t>
            </a:r>
            <a:endParaRPr lang="pt-PT" sz="2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6" name="Google Shape;66;g218bc06c782_0_273"/>
          <p:cNvSpPr/>
          <p:nvPr/>
        </p:nvSpPr>
        <p:spPr>
          <a:xfrm>
            <a:off x="851802" y="2214050"/>
            <a:ext cx="11399700" cy="22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975" tIns="44975" rIns="44975" bIns="44975" anchor="t" anchorCtr="0">
            <a:noAutofit/>
          </a:bodyPr>
          <a:lstStyle/>
          <a:p>
            <a:pPr marL="0" lvl="0" indent="0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Arial"/>
              <a:buNone/>
            </a:pPr>
            <a:r>
              <a:rPr lang="en-US" sz="6500" b="1" dirty="0">
                <a:solidFill>
                  <a:schemeClr val="lt1"/>
                </a:solidFill>
                <a:latin typeface="Archer Bold" pitchFamily="50" charset="0"/>
              </a:rPr>
              <a:t>Black holes from black boxes</a:t>
            </a:r>
          </a:p>
          <a:p>
            <a:pPr marL="0" lvl="0" indent="0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Font typeface="Arial"/>
              <a:buNone/>
            </a:pPr>
            <a:r>
              <a:rPr lang="en-US" sz="2800" b="1" dirty="0">
                <a:solidFill>
                  <a:schemeClr val="lt1"/>
                </a:solidFill>
                <a:latin typeface="Archer Medium" pitchFamily="50" charset="0"/>
              </a:rPr>
              <a:t>(</a:t>
            </a:r>
            <a:r>
              <a:rPr lang="en-US" sz="2800" b="1" dirty="0" err="1">
                <a:solidFill>
                  <a:schemeClr val="lt1"/>
                </a:solidFill>
                <a:latin typeface="Archer Medium" pitchFamily="50" charset="0"/>
              </a:rPr>
              <a:t>este</a:t>
            </a:r>
            <a:r>
              <a:rPr lang="en-US" sz="2800" b="1" dirty="0">
                <a:solidFill>
                  <a:schemeClr val="lt1"/>
                </a:solidFill>
                <a:latin typeface="Archer Medium" pitchFamily="50" charset="0"/>
              </a:rPr>
              <a:t> slide </a:t>
            </a:r>
            <a:r>
              <a:rPr lang="en-US" sz="2800" b="1" dirty="0" err="1">
                <a:solidFill>
                  <a:schemeClr val="lt1"/>
                </a:solidFill>
                <a:latin typeface="Archer Medium" pitchFamily="50" charset="0"/>
              </a:rPr>
              <a:t>será</a:t>
            </a:r>
            <a:r>
              <a:rPr lang="en-US" sz="2800" b="1" dirty="0">
                <a:solidFill>
                  <a:schemeClr val="lt1"/>
                </a:solidFill>
                <a:latin typeface="Archer Medium" pitchFamily="50" charset="0"/>
              </a:rPr>
              <a:t> </a:t>
            </a:r>
            <a:r>
              <a:rPr lang="en-US" sz="2800" b="1" dirty="0" err="1">
                <a:solidFill>
                  <a:schemeClr val="lt1"/>
                </a:solidFill>
                <a:latin typeface="Archer Medium" pitchFamily="50" charset="0"/>
              </a:rPr>
              <a:t>substituído</a:t>
            </a:r>
            <a:r>
              <a:rPr lang="en-US" sz="2800" b="1" dirty="0">
                <a:solidFill>
                  <a:schemeClr val="lt1"/>
                </a:solidFill>
                <a:latin typeface="Archer Medium" pitchFamily="50" charset="0"/>
              </a:rPr>
              <a:t> </a:t>
            </a:r>
            <a:r>
              <a:rPr lang="en-US" sz="2800" b="1" dirty="0" err="1">
                <a:solidFill>
                  <a:schemeClr val="lt1"/>
                </a:solidFill>
                <a:latin typeface="Archer Medium" pitchFamily="50" charset="0"/>
              </a:rPr>
              <a:t>por</a:t>
            </a:r>
            <a:r>
              <a:rPr lang="en-US" sz="2800" b="1" dirty="0">
                <a:solidFill>
                  <a:schemeClr val="lt1"/>
                </a:solidFill>
                <a:latin typeface="Archer Medium" pitchFamily="50" charset="0"/>
              </a:rPr>
              <a:t> </a:t>
            </a:r>
            <a:r>
              <a:rPr lang="en-US" sz="2800" b="1" dirty="0" err="1">
                <a:solidFill>
                  <a:schemeClr val="lt1"/>
                </a:solidFill>
                <a:latin typeface="Archer Medium" pitchFamily="50" charset="0"/>
              </a:rPr>
              <a:t>uma</a:t>
            </a:r>
            <a:r>
              <a:rPr lang="en-US" sz="2800" b="1" dirty="0">
                <a:solidFill>
                  <a:schemeClr val="lt1"/>
                </a:solidFill>
                <a:latin typeface="Archer Medium" pitchFamily="50" charset="0"/>
              </a:rPr>
              <a:t> </a:t>
            </a:r>
            <a:r>
              <a:rPr lang="en-US" sz="2800" b="1" dirty="0" err="1">
                <a:solidFill>
                  <a:schemeClr val="lt1"/>
                </a:solidFill>
                <a:latin typeface="Archer Medium" pitchFamily="50" charset="0"/>
              </a:rPr>
              <a:t>imagem</a:t>
            </a:r>
            <a:r>
              <a:rPr lang="en-US" sz="2800" b="1" dirty="0">
                <a:solidFill>
                  <a:schemeClr val="lt1"/>
                </a:solidFill>
                <a:latin typeface="Archer Medium" pitchFamily="50" charset="0"/>
              </a:rPr>
              <a:t>)</a:t>
            </a:r>
            <a:endParaRPr sz="2800" dirty="0">
              <a:latin typeface="Archer Medium" pitchFamily="50" charset="0"/>
            </a:endParaRPr>
          </a:p>
        </p:txBody>
      </p:sp>
      <p:sp>
        <p:nvSpPr>
          <p:cNvPr id="67" name="Google Shape;67;g218bc06c782_0_273"/>
          <p:cNvSpPr/>
          <p:nvPr/>
        </p:nvSpPr>
        <p:spPr>
          <a:xfrm>
            <a:off x="851802" y="4337231"/>
            <a:ext cx="7999200" cy="7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975" tIns="44975" rIns="44975" bIns="44975" anchor="t" anchorCtr="0">
            <a:noAutofit/>
          </a:bodyPr>
          <a:lstStyle/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5600"/>
              <a:buFont typeface="Arial"/>
              <a:buNone/>
            </a:pPr>
            <a:r>
              <a:rPr lang="en-US" sz="5500" i="1" dirty="0">
                <a:solidFill>
                  <a:srgbClr val="999999"/>
                </a:solidFill>
                <a:latin typeface="Archer Medium" pitchFamily="50" charset="0"/>
              </a:rPr>
              <a:t>Rodrigo Carvajal</a:t>
            </a:r>
            <a:endParaRPr lang="en-US" sz="5600" i="1" dirty="0">
              <a:solidFill>
                <a:srgbClr val="999999"/>
              </a:solidFill>
              <a:latin typeface="Archer Medium" pitchFamily="50" charset="0"/>
            </a:endParaRPr>
          </a:p>
        </p:txBody>
      </p:sp>
    </p:spTree>
  </p:cSld>
  <p:clrMapOvr>
    <a:masterClrMapping/>
  </p:clrMapOvr>
  <p:transition spd="slow" advClick="0" advTm="14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B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g215037477c3_0_3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5177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7;g215037477c3_0_96">
            <a:extLst>
              <a:ext uri="{FF2B5EF4-FFF2-40B4-BE49-F238E27FC236}">
                <a16:creationId xmlns:a16="http://schemas.microsoft.com/office/drawing/2014/main" id="{CB26293A-5732-B245-13EE-3FD052872650}"/>
              </a:ext>
            </a:extLst>
          </p:cNvPr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D705A96-06A5-27D1-FCE4-43E67F4B3A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4122" y="1131376"/>
            <a:ext cx="12278615" cy="7407630"/>
          </a:xfrm>
          <a:prstGeom prst="rect">
            <a:avLst/>
          </a:prstGeom>
        </p:spPr>
      </p:pic>
      <p:sp>
        <p:nvSpPr>
          <p:cNvPr id="5" name="Google Shape;96;g215037477c3_0_96">
            <a:extLst>
              <a:ext uri="{FF2B5EF4-FFF2-40B4-BE49-F238E27FC236}">
                <a16:creationId xmlns:a16="http://schemas.microsoft.com/office/drawing/2014/main" id="{00AB65E9-FAB7-D865-F02B-D52C7C11B15F}"/>
              </a:ext>
            </a:extLst>
          </p:cNvPr>
          <p:cNvSpPr txBox="1"/>
          <p:nvPr/>
        </p:nvSpPr>
        <p:spPr>
          <a:xfrm rot="16200000">
            <a:off x="11746289" y="6607317"/>
            <a:ext cx="1991423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Djorgovski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Mahabal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et al. 2023</a:t>
            </a:r>
          </a:p>
        </p:txBody>
      </p:sp>
    </p:spTree>
  </p:cSld>
  <p:clrMapOvr>
    <a:masterClrMapping/>
  </p:clrMapOvr>
  <p:transition spd="slow" advClick="0" advTm="1400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A8B05EC-8EA8-064E-5457-E0C146F9E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881" y="1674604"/>
            <a:ext cx="10755824" cy="6357569"/>
          </a:xfrm>
          <a:prstGeom prst="rect">
            <a:avLst/>
          </a:prstGeom>
        </p:spPr>
      </p:pic>
      <p:sp>
        <p:nvSpPr>
          <p:cNvPr id="5" name="Google Shape;96;g215037477c3_0_96">
            <a:extLst>
              <a:ext uri="{FF2B5EF4-FFF2-40B4-BE49-F238E27FC236}">
                <a16:creationId xmlns:a16="http://schemas.microsoft.com/office/drawing/2014/main" id="{DE900F60-E9EE-6A05-C88C-53315E2367ED}"/>
              </a:ext>
            </a:extLst>
          </p:cNvPr>
          <p:cNvSpPr txBox="1"/>
          <p:nvPr/>
        </p:nvSpPr>
        <p:spPr>
          <a:xfrm rot="16200000">
            <a:off x="12256106" y="7068468"/>
            <a:ext cx="1104922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 domain</a:t>
            </a:r>
            <a:endParaRPr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5565754"/>
      </p:ext>
    </p:extLst>
  </p:cSld>
  <p:clrMapOvr>
    <a:masterClrMapping/>
  </p:clrMapOvr>
  <p:transition spd="slow" advClick="0" advTm="1400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DA23B9F-425F-A1F7-BD5F-896754BAD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23" y="3086514"/>
            <a:ext cx="12524353" cy="3580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96;g215037477c3_0_96">
            <a:extLst>
              <a:ext uri="{FF2B5EF4-FFF2-40B4-BE49-F238E27FC236}">
                <a16:creationId xmlns:a16="http://schemas.microsoft.com/office/drawing/2014/main" id="{DE900F60-E9EE-6A05-C88C-53315E2367ED}"/>
              </a:ext>
            </a:extLst>
          </p:cNvPr>
          <p:cNvSpPr txBox="1"/>
          <p:nvPr/>
        </p:nvSpPr>
        <p:spPr>
          <a:xfrm>
            <a:off x="9565465" y="5980837"/>
            <a:ext cx="34518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Diagram from </a:t>
            </a:r>
            <a:r>
              <a:rPr lang="en-US" sz="1000" i="1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Krauss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distributed under a CC-BY-SA 4.0 license</a:t>
            </a:r>
            <a:endParaRPr sz="10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934084"/>
      </p:ext>
    </p:extLst>
  </p:cSld>
  <p:clrMapOvr>
    <a:masterClrMapping/>
  </p:clrMapOvr>
  <p:transition spd="slow" advClick="0" advTm="1400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12025259" y="6925031"/>
            <a:ext cx="1355993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pngwing.com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80AFB455-0811-71FF-7C31-E4B656C3B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132" y="303610"/>
            <a:ext cx="8818535" cy="881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074466"/>
      </p:ext>
    </p:extLst>
  </p:cSld>
  <p:clrMapOvr>
    <a:masterClrMapping/>
  </p:clrMapOvr>
  <p:transition spd="slow" advClick="0" advTm="1400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11067975" y="5940890"/>
            <a:ext cx="3324277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Drawing by </a:t>
            </a:r>
            <a:r>
              <a:rPr lang="en-US" sz="1000" i="1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David Ring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distributed under a CC-0 1.0  license</a:t>
            </a:r>
          </a:p>
        </p:txBody>
      </p:sp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3353C8B-B1BC-2CE9-87E1-B7B5C5CA1D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3260" y="1352856"/>
            <a:ext cx="4667506" cy="654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59239"/>
      </p:ext>
    </p:extLst>
  </p:cSld>
  <p:clrMapOvr>
    <a:masterClrMapping/>
  </p:clrMapOvr>
  <p:transition spd="slow" advClick="0" advTm="1400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11889351" y="1376780"/>
            <a:ext cx="1233125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Carvajal et al. 2023</a:t>
            </a:r>
          </a:p>
        </p:txBody>
      </p:sp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E6B1B49-F427-436F-4E70-3BBDCFB75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200" y="514763"/>
            <a:ext cx="10058400" cy="440055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09E0ED1-5E40-6B6D-83AC-81DC2EE9A3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030" y="5243025"/>
            <a:ext cx="10556739" cy="3167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74231"/>
      </p:ext>
    </p:extLst>
  </p:cSld>
  <p:clrMapOvr>
    <a:masterClrMapping/>
  </p:clrMapOvr>
  <p:transition spd="slow" advClick="0" advTm="14000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12048506" y="6909534"/>
            <a:ext cx="13869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Carvajal et al. 2023</a:t>
            </a:r>
          </a:p>
        </p:txBody>
      </p:sp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22B2FCD-266B-6000-5DA3-719F335348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7454" y="377031"/>
            <a:ext cx="8059118" cy="8411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043143"/>
      </p:ext>
    </p:extLst>
  </p:cSld>
  <p:clrMapOvr>
    <a:masterClrMapping/>
  </p:clrMapOvr>
  <p:transition spd="slow" advClick="0" advTm="1400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12048506" y="6909534"/>
            <a:ext cx="13869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Carvajal et al. 2023</a:t>
            </a:r>
          </a:p>
        </p:txBody>
      </p:sp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37AD09C-B7FF-9983-2E32-C1DC87A128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7182" y="286462"/>
            <a:ext cx="8059119" cy="839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896983"/>
      </p:ext>
    </p:extLst>
  </p:cSld>
  <p:clrMapOvr>
    <a:masterClrMapping/>
  </p:clrMapOvr>
  <p:transition spd="slow" advClick="0" advTm="1400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12048506" y="6909534"/>
            <a:ext cx="13869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Carvajal et al. 2023</a:t>
            </a:r>
          </a:p>
        </p:txBody>
      </p:sp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3679962-97A8-2ECB-9516-83B1947F8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5935" y="828185"/>
            <a:ext cx="9442156" cy="7696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666661"/>
      </p:ext>
    </p:extLst>
  </p:cSld>
  <p:clrMapOvr>
    <a:masterClrMapping/>
  </p:clrMapOvr>
  <p:transition spd="slow" advClick="0" advTm="1400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11067975" y="5940890"/>
            <a:ext cx="3324277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Drawing by </a:t>
            </a:r>
            <a:r>
              <a:rPr lang="en-US" sz="1000" i="1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David Ring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distributed under a CC-0 1.0  license</a:t>
            </a:r>
          </a:p>
        </p:txBody>
      </p:sp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3353C8B-B1BC-2CE9-87E1-B7B5C5CA1D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3260" y="1352856"/>
            <a:ext cx="4667506" cy="654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717534"/>
      </p:ext>
    </p:extLst>
  </p:cSld>
  <p:clrMapOvr>
    <a:masterClrMapping/>
  </p:clrMapOvr>
  <p:transition spd="slow" advClick="0" advTm="14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A1A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56E99D2-3944-F7F4-6196-03DFED1BAC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71" b="19118"/>
          <a:stretch/>
        </p:blipFill>
        <p:spPr>
          <a:xfrm>
            <a:off x="0" y="12588"/>
            <a:ext cx="13004800" cy="9720000"/>
          </a:xfrm>
          <a:prstGeom prst="rect">
            <a:avLst/>
          </a:prstGeom>
        </p:spPr>
      </p:pic>
      <p:pic>
        <p:nvPicPr>
          <p:cNvPr id="95" name="Google Shape;95;g215037477c3_0_9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9800934" y="5969710"/>
            <a:ext cx="5550583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Credit: NASA, ESA, CSA,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STScI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Jose M. Diego (IFCA), Jordan C. J.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D'Silva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(UWA), Anton M. Koekemoer (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STScI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), Jake Summers (ASU),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Rogier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Windhorst (ASU),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Haojing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Yan (University of Missouri)</a:t>
            </a:r>
            <a:endParaRPr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98859887"/>
      </p:ext>
    </p:extLst>
  </p:cSld>
  <p:clrMapOvr>
    <a:masterClrMapping/>
  </p:clrMapOvr>
  <p:transition spd="slow" advClick="0" advTm="14000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12048506" y="6909534"/>
            <a:ext cx="13869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Carvajal et al. 2023</a:t>
            </a:r>
          </a:p>
        </p:txBody>
      </p:sp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0C6170E-DB31-39A6-4128-1B4484508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1475" y="187918"/>
            <a:ext cx="6617613" cy="879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642301"/>
      </p:ext>
    </p:extLst>
  </p:cSld>
  <p:clrMapOvr>
    <a:masterClrMapping/>
  </p:clrMapOvr>
  <p:transition spd="slow" advClick="0" advTm="1400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12048506" y="6909534"/>
            <a:ext cx="1386989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Carvajal et al. 2023</a:t>
            </a:r>
          </a:p>
        </p:txBody>
      </p:sp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35C63CF-DD38-4E29-020C-D32B752ABA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3063" y="430322"/>
            <a:ext cx="9627899" cy="809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944347"/>
      </p:ext>
    </p:extLst>
  </p:cSld>
  <p:clrMapOvr>
    <a:masterClrMapping/>
  </p:clrMapOvr>
  <p:transition spd="slow" advClick="0" advTm="14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10707730" y="6729921"/>
            <a:ext cx="4044767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Credit: X-ray: NASA/CXC/SAO; visual: NASA/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STScI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 radio: NSF/NRAO/VLA</a:t>
            </a:r>
            <a:endParaRPr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5122" name="Picture 2" descr="Twin jets extend from galaxy center in 4 views of the object">
            <a:extLst>
              <a:ext uri="{FF2B5EF4-FFF2-40B4-BE49-F238E27FC236}">
                <a16:creationId xmlns:a16="http://schemas.microsoft.com/office/drawing/2014/main" id="{5AD89C09-D559-1403-DE42-148C11359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253" y="110428"/>
            <a:ext cx="8465519" cy="8465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7804058"/>
      </p:ext>
    </p:extLst>
  </p:cSld>
  <p:clrMapOvr>
    <a:masterClrMapping/>
  </p:clrMapOvr>
  <p:transition spd="slow" advClick="0" advTm="14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9218" name="Picture 2" descr="An artist's illustration of an active galactic nucleus (AGN), complete with large radio jets. Galaxy Arp 187 has the remains of these jets but the center has fallen silent">
            <a:extLst>
              <a:ext uri="{FF2B5EF4-FFF2-40B4-BE49-F238E27FC236}">
                <a16:creationId xmlns:a16="http://schemas.microsoft.com/office/drawing/2014/main" id="{3314CF0A-E199-AA88-F6E0-FC6378AC9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19200"/>
            <a:ext cx="130048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6" name="Google Shape;96;g215037477c3_0_96"/>
          <p:cNvSpPr txBox="1"/>
          <p:nvPr/>
        </p:nvSpPr>
        <p:spPr>
          <a:xfrm rot="16200000">
            <a:off x="11543611" y="7561663"/>
            <a:ext cx="2381282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NASA, ESA and J. Olmsted (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STScI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678702"/>
      </p:ext>
    </p:extLst>
  </p:cSld>
  <p:clrMapOvr>
    <a:masterClrMapping/>
  </p:clrMapOvr>
  <p:transition spd="slow" advClick="0" advTm="14000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C27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01A4CA3-B236-35AE-5837-FB60EBAAB1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3011" y="821419"/>
            <a:ext cx="12839464" cy="72222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Anillo 2">
            <a:extLst>
              <a:ext uri="{FF2B5EF4-FFF2-40B4-BE49-F238E27FC236}">
                <a16:creationId xmlns:a16="http://schemas.microsoft.com/office/drawing/2014/main" id="{B96BA8B7-C77B-C7EE-E3AD-1581BE5A2FEF}"/>
              </a:ext>
            </a:extLst>
          </p:cNvPr>
          <p:cNvSpPr/>
          <p:nvPr/>
        </p:nvSpPr>
        <p:spPr>
          <a:xfrm>
            <a:off x="5144492" y="1680052"/>
            <a:ext cx="3761723" cy="4356815"/>
          </a:xfrm>
          <a:prstGeom prst="donut">
            <a:avLst>
              <a:gd name="adj" fmla="val 5239"/>
            </a:avLst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>
              <a:solidFill>
                <a:schemeClr val="tx1"/>
              </a:solidFill>
            </a:endParaRPr>
          </a:p>
        </p:txBody>
      </p:sp>
      <p:sp>
        <p:nvSpPr>
          <p:cNvPr id="4" name="Flecha abajo 3">
            <a:extLst>
              <a:ext uri="{FF2B5EF4-FFF2-40B4-BE49-F238E27FC236}">
                <a16:creationId xmlns:a16="http://schemas.microsoft.com/office/drawing/2014/main" id="{A04C30F9-D1FB-06AC-CF8B-61C84C0B9C20}"/>
              </a:ext>
            </a:extLst>
          </p:cNvPr>
          <p:cNvSpPr/>
          <p:nvPr/>
        </p:nvSpPr>
        <p:spPr>
          <a:xfrm rot="16200000">
            <a:off x="3334021" y="2592852"/>
            <a:ext cx="745707" cy="2031295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09DA1DE-F63D-12AD-596B-A8E73658676A}"/>
              </a:ext>
            </a:extLst>
          </p:cNvPr>
          <p:cNvSpPr txBox="1"/>
          <p:nvPr/>
        </p:nvSpPr>
        <p:spPr>
          <a:xfrm>
            <a:off x="2792109" y="3459333"/>
            <a:ext cx="16046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dirty="0"/>
              <a:t>Reionisation</a:t>
            </a:r>
          </a:p>
        </p:txBody>
      </p:sp>
      <p:sp>
        <p:nvSpPr>
          <p:cNvPr id="6" name="Flecha abajo 5">
            <a:extLst>
              <a:ext uri="{FF2B5EF4-FFF2-40B4-BE49-F238E27FC236}">
                <a16:creationId xmlns:a16="http://schemas.microsoft.com/office/drawing/2014/main" id="{ED30CC79-5F50-D087-EA0A-3CAAB2671E7E}"/>
              </a:ext>
            </a:extLst>
          </p:cNvPr>
          <p:cNvSpPr/>
          <p:nvPr/>
        </p:nvSpPr>
        <p:spPr>
          <a:xfrm rot="5400000">
            <a:off x="9711625" y="2592852"/>
            <a:ext cx="745707" cy="2031295"/>
          </a:xfrm>
          <a:prstGeom prst="down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A4B463D-DAA3-4541-3198-88BA5AD84218}"/>
              </a:ext>
            </a:extLst>
          </p:cNvPr>
          <p:cNvSpPr txBox="1"/>
          <p:nvPr/>
        </p:nvSpPr>
        <p:spPr>
          <a:xfrm>
            <a:off x="9454193" y="3451525"/>
            <a:ext cx="16046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dirty="0"/>
              <a:t>20 ≳ z ≳ 6</a:t>
            </a:r>
          </a:p>
        </p:txBody>
      </p:sp>
      <p:sp>
        <p:nvSpPr>
          <p:cNvPr id="96" name="Google Shape;96;g215037477c3_0_96"/>
          <p:cNvSpPr txBox="1"/>
          <p:nvPr/>
        </p:nvSpPr>
        <p:spPr>
          <a:xfrm rot="16200000">
            <a:off x="11484618" y="6683716"/>
            <a:ext cx="2381282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NASA</a:t>
            </a:r>
            <a:endParaRPr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931078"/>
      </p:ext>
    </p:extLst>
  </p:cSld>
  <p:clrMapOvr>
    <a:masterClrMapping/>
  </p:clrMapOvr>
  <p:transition spd="slow" advClick="0" advTm="1400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0894"/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1C959411-2F9B-4EE7-476C-E54CCCEEC38D}"/>
              </a:ext>
            </a:extLst>
          </p:cNvPr>
          <p:cNvSpPr/>
          <p:nvPr/>
        </p:nvSpPr>
        <p:spPr>
          <a:xfrm>
            <a:off x="0" y="0"/>
            <a:ext cx="13017354" cy="9236672"/>
          </a:xfrm>
          <a:prstGeom prst="rect">
            <a:avLst/>
          </a:prstGeom>
          <a:solidFill>
            <a:schemeClr val="tx1">
              <a:alpha val="7134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>
              <a:solidFill>
                <a:schemeClr val="tx1"/>
              </a:solidFill>
            </a:endParaRPr>
          </a:p>
        </p:txBody>
      </p:sp>
      <p:pic>
        <p:nvPicPr>
          <p:cNvPr id="95" name="Google Shape;95;g215037477c3_0_9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sp>
        <p:nvSpPr>
          <p:cNvPr id="96" name="Google Shape;96;g215037477c3_0_96"/>
          <p:cNvSpPr txBox="1"/>
          <p:nvPr/>
        </p:nvSpPr>
        <p:spPr>
          <a:xfrm rot="16200000">
            <a:off x="11543611" y="7561663"/>
            <a:ext cx="2381282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© SKAO</a:t>
            </a:r>
            <a:endParaRPr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B2E6A34-0002-C937-4D43-8FA12FADD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71" y="1748303"/>
            <a:ext cx="11796779" cy="589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472874"/>
      </p:ext>
    </p:extLst>
  </p:cSld>
  <p:clrMapOvr>
    <a:masterClrMapping/>
  </p:clrMapOvr>
  <p:transition spd="slow" advClick="0" advTm="1400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0894"/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1C959411-2F9B-4EE7-476C-E54CCCEEC38D}"/>
              </a:ext>
            </a:extLst>
          </p:cNvPr>
          <p:cNvSpPr/>
          <p:nvPr/>
        </p:nvSpPr>
        <p:spPr>
          <a:xfrm>
            <a:off x="0" y="0"/>
            <a:ext cx="13017354" cy="9236672"/>
          </a:xfrm>
          <a:prstGeom prst="rect">
            <a:avLst/>
          </a:prstGeom>
          <a:solidFill>
            <a:schemeClr val="tx1">
              <a:alpha val="71345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>
              <a:solidFill>
                <a:schemeClr val="tx1"/>
              </a:solidFill>
            </a:endParaRPr>
          </a:p>
        </p:txBody>
      </p:sp>
      <p:pic>
        <p:nvPicPr>
          <p:cNvPr id="95" name="Google Shape;95;g215037477c3_0_9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FA80704-B9B0-54A9-7DC8-56A06775C4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829" y="1301858"/>
            <a:ext cx="12750545" cy="7174306"/>
          </a:xfrm>
          <a:prstGeom prst="rect">
            <a:avLst/>
          </a:prstGeom>
        </p:spPr>
      </p:pic>
      <p:sp>
        <p:nvSpPr>
          <p:cNvPr id="5" name="Anillo 4">
            <a:extLst>
              <a:ext uri="{FF2B5EF4-FFF2-40B4-BE49-F238E27FC236}">
                <a16:creationId xmlns:a16="http://schemas.microsoft.com/office/drawing/2014/main" id="{54971F47-2F8A-5FCB-8E4E-5367D25BD430}"/>
              </a:ext>
            </a:extLst>
          </p:cNvPr>
          <p:cNvSpPr/>
          <p:nvPr/>
        </p:nvSpPr>
        <p:spPr>
          <a:xfrm>
            <a:off x="5982345" y="7392086"/>
            <a:ext cx="1224366" cy="1141342"/>
          </a:xfrm>
          <a:prstGeom prst="donut">
            <a:avLst>
              <a:gd name="adj" fmla="val 5816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>
              <a:solidFill>
                <a:schemeClr val="tx1"/>
              </a:solidFill>
            </a:endParaRPr>
          </a:p>
        </p:txBody>
      </p:sp>
      <p:sp>
        <p:nvSpPr>
          <p:cNvPr id="6" name="Flecha derecha 5">
            <a:extLst>
              <a:ext uri="{FF2B5EF4-FFF2-40B4-BE49-F238E27FC236}">
                <a16:creationId xmlns:a16="http://schemas.microsoft.com/office/drawing/2014/main" id="{2979488B-0087-5D8E-95A9-2C6D8AC916E6}"/>
              </a:ext>
            </a:extLst>
          </p:cNvPr>
          <p:cNvSpPr/>
          <p:nvPr/>
        </p:nvSpPr>
        <p:spPr>
          <a:xfrm rot="1407453">
            <a:off x="4768720" y="7133998"/>
            <a:ext cx="1208868" cy="387457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456035699"/>
      </p:ext>
    </p:extLst>
  </p:cSld>
  <p:clrMapOvr>
    <a:masterClrMapping/>
  </p:clrMapOvr>
  <p:transition spd="slow" advClick="0" advTm="1400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15037477c3_0_96"/>
          <p:cNvSpPr txBox="1"/>
          <p:nvPr/>
        </p:nvSpPr>
        <p:spPr>
          <a:xfrm rot="16200000">
            <a:off x="11543611" y="7561663"/>
            <a:ext cx="2381282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NASA, ESA and J. Olmsted (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STScI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4338" name="Picture 2" descr="data tsunami data overload cartoon">
            <a:extLst>
              <a:ext uri="{FF2B5EF4-FFF2-40B4-BE49-F238E27FC236}">
                <a16:creationId xmlns:a16="http://schemas.microsoft.com/office/drawing/2014/main" id="{50BA9D9F-335A-9406-8E6F-B93323A58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9179"/>
            <a:ext cx="13004800" cy="8561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5" name="Google Shape;95;g215037477c3_0_9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8017467"/>
      </p:ext>
    </p:extLst>
  </p:cSld>
  <p:clrMapOvr>
    <a:masterClrMapping/>
  </p:clrMapOvr>
  <p:transition spd="slow" advClick="0" advTm="1400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898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g215037477c3_0_9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524574"/>
            <a:ext cx="13017354" cy="12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215037477c3_0_96"/>
          <p:cNvSpPr/>
          <p:nvPr/>
        </p:nvSpPr>
        <p:spPr>
          <a:xfrm>
            <a:off x="3271475" y="9236672"/>
            <a:ext cx="9627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Calibri"/>
              <a:buNone/>
            </a:pPr>
            <a:r>
              <a:rPr lang="en-US" sz="2400" b="1" dirty="0">
                <a:solidFill>
                  <a:schemeClr val="lt1"/>
                </a:solidFill>
                <a:latin typeface="Calibri" panose="020F0502020204030204" pitchFamily="34" charset="0"/>
              </a:rPr>
              <a:t>Black holes from black boxes</a:t>
            </a:r>
            <a:r>
              <a:rPr lang="en-US" sz="2400" b="1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 </a:t>
            </a:r>
            <a:r>
              <a:rPr lang="en-US" sz="2400" b="0" i="1" u="none" strike="noStrike" cap="none" dirty="0">
                <a:solidFill>
                  <a:srgbClr val="FFFFFF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 </a:t>
            </a:r>
            <a:r>
              <a:rPr lang="en-US" sz="2400" i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Rodrigo Carvajal</a:t>
            </a:r>
            <a:endParaRPr lang="en-US" sz="2400" dirty="0"/>
          </a:p>
        </p:txBody>
      </p:sp>
      <p:pic>
        <p:nvPicPr>
          <p:cNvPr id="4100" name="Picture 4" descr="&quot;Machine Learning Helps Out&quot;">
            <a:extLst>
              <a:ext uri="{FF2B5EF4-FFF2-40B4-BE49-F238E27FC236}">
                <a16:creationId xmlns:a16="http://schemas.microsoft.com/office/drawing/2014/main" id="{06304941-E614-B9A5-62B3-7D4F84275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20788"/>
            <a:ext cx="13004800" cy="731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6" name="Google Shape;96;g215037477c3_0_96"/>
          <p:cNvSpPr txBox="1"/>
          <p:nvPr/>
        </p:nvSpPr>
        <p:spPr>
          <a:xfrm>
            <a:off x="9575098" y="882263"/>
            <a:ext cx="3324277" cy="338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Illustration by Sandbox Studio, Chicago with Corinne </a:t>
            </a:r>
            <a:r>
              <a:rPr lang="en-US" sz="1000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Mucha</a:t>
            </a:r>
            <a:endParaRPr lang="en-US" sz="1000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  <p:transition spd="slow" advClick="0" advTm="14000">
    <p:fade/>
  </p:transition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2032</TotalTime>
  <Words>363</Words>
  <Application>Microsoft Macintosh PowerPoint</Application>
  <PresentationFormat>Personalizado</PresentationFormat>
  <Paragraphs>46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31" baseType="lpstr">
      <vt:lpstr>Archer Bold</vt:lpstr>
      <vt:lpstr>Archer Medium</vt:lpstr>
      <vt:lpstr>Archer Semibold</vt:lpstr>
      <vt:lpstr>Arial</vt:lpstr>
      <vt:lpstr>Calibri</vt:lpstr>
      <vt:lpstr>Helvetica Neue</vt:lpstr>
      <vt:lpstr>Helvetica Neue Light</vt:lpstr>
      <vt:lpstr>Roboto Condensed Light</vt:lpstr>
      <vt:lpstr>Roboto Medium</vt:lpstr>
      <vt:lpstr>Black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IAstro</dc:creator>
  <cp:lastModifiedBy>fc55527</cp:lastModifiedBy>
  <cp:revision>72</cp:revision>
  <dcterms:modified xsi:type="dcterms:W3CDTF">2024-01-17T15:19:33Z</dcterms:modified>
</cp:coreProperties>
</file>